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89" r:id="rId4"/>
    <p:sldId id="258" r:id="rId5"/>
    <p:sldId id="259" r:id="rId6"/>
    <p:sldId id="260" r:id="rId7"/>
    <p:sldId id="343" r:id="rId8"/>
    <p:sldId id="320" r:id="rId9"/>
    <p:sldId id="324" r:id="rId10"/>
    <p:sldId id="274" r:id="rId11"/>
    <p:sldId id="288" r:id="rId12"/>
    <p:sldId id="308" r:id="rId13"/>
    <p:sldId id="275" r:id="rId14"/>
    <p:sldId id="278" r:id="rId15"/>
    <p:sldId id="337" r:id="rId16"/>
    <p:sldId id="338" r:id="rId17"/>
    <p:sldId id="339" r:id="rId18"/>
    <p:sldId id="341" r:id="rId19"/>
    <p:sldId id="340" r:id="rId20"/>
    <p:sldId id="342" r:id="rId21"/>
    <p:sldId id="336" r:id="rId22"/>
    <p:sldId id="344" r:id="rId23"/>
    <p:sldId id="345" r:id="rId24"/>
    <p:sldId id="346" r:id="rId25"/>
    <p:sldId id="321" r:id="rId26"/>
    <p:sldId id="322" r:id="rId27"/>
    <p:sldId id="323" r:id="rId28"/>
    <p:sldId id="325" r:id="rId29"/>
    <p:sldId id="347" r:id="rId30"/>
    <p:sldId id="348" r:id="rId31"/>
    <p:sldId id="349" r:id="rId32"/>
    <p:sldId id="350" r:id="rId33"/>
    <p:sldId id="351" r:id="rId34"/>
    <p:sldId id="281" r:id="rId35"/>
    <p:sldId id="280" r:id="rId36"/>
    <p:sldId id="282" r:id="rId37"/>
    <p:sldId id="284" r:id="rId38"/>
    <p:sldId id="283" r:id="rId39"/>
    <p:sldId id="312" r:id="rId40"/>
    <p:sldId id="285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750" autoAdjust="0"/>
  </p:normalViewPr>
  <p:slideViewPr>
    <p:cSldViewPr>
      <p:cViewPr varScale="1">
        <p:scale>
          <a:sx n="123" d="100"/>
          <a:sy n="123" d="100"/>
        </p:scale>
        <p:origin x="1903" y="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5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0FB2-0193-41B7-B3C1-8246F899BED0}" type="datetimeFigureOut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F89E-CC95-4489-A003-DA5412D0020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2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7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89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51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1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1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64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67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32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66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5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65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5F89E-CC95-4489-A003-DA5412D0020A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45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1332-9E0F-4E39-84EA-134B78BDA8BE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233-D746-4F1E-A856-8EEACE4FA236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67E4-812F-478D-83AB-916887F95C1B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9D12-45D2-47A5-9D99-7ED5A8E5D707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3A80-14D0-48A6-8DB8-26E1C8D07F0E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26CA-ABAA-4085-9A37-2B1634D5E0E1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3AE3-1A4A-412E-9359-8CF350686786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93C5-496E-4D15-B5CD-4A57F60CFFC2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F646-F039-4A2B-8008-CDA0F2A9BC27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636A-1F09-4156-A96F-FBC39B77023E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A91E-EADA-421C-BF3D-EED486FAEFD8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Harald Röbl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85B72B-82AE-4114-9861-EF5523CA7F3D}" type="datetime1">
              <a:rPr lang="de-DE" smtClean="0"/>
              <a:pPr/>
              <a:t>07.03.2024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dirty="0"/>
              <a:t>Harald Röbl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B7217-835D-4AFD-B547-FB623F2E576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slide" Target="slide37.xml"/><Relationship Id="rId4" Type="http://schemas.openxmlformats.org/officeDocument/2006/relationships/slide" Target="slide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www.mittelschule-suro.de/infos-quali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notesSlide" Target="../notesSlides/notesSlide9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Krötensee-Mittelschule</a:t>
            </a:r>
            <a:br>
              <a:rPr lang="de-DE" dirty="0"/>
            </a:br>
            <a:r>
              <a:rPr lang="de-DE" dirty="0"/>
              <a:t>Quali 2024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/>
              <a:t>Informationsveranstaltung für externe Bewerber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364" y="6357958"/>
            <a:ext cx="3352800" cy="365125"/>
          </a:xfrm>
        </p:spPr>
        <p:txBody>
          <a:bodyPr/>
          <a:lstStyle/>
          <a:p>
            <a:pPr algn="ctr"/>
            <a:r>
              <a:rPr lang="de-DE" dirty="0"/>
              <a:t>Harald Röbl</a:t>
            </a:r>
          </a:p>
        </p:txBody>
      </p:sp>
      <p:pic>
        <p:nvPicPr>
          <p:cNvPr id="7" name="Grafik 6" descr="Krötensee-MS fre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93096"/>
            <a:ext cx="2906525" cy="20510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Mathematik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de-DE" dirty="0"/>
              <a:t>Termin: Mittwoch, 26. Juni 2024, 8:30 – 10:40</a:t>
            </a:r>
          </a:p>
          <a:p>
            <a:r>
              <a:rPr lang="de-DE" dirty="0"/>
              <a:t>Teil A</a:t>
            </a:r>
          </a:p>
          <a:p>
            <a:pPr lvl="1"/>
            <a:r>
              <a:rPr lang="de-DE" dirty="0"/>
              <a:t>Grundwissen (30 Min.) </a:t>
            </a:r>
          </a:p>
          <a:p>
            <a:pPr lvl="1"/>
            <a:r>
              <a:rPr lang="de-DE" dirty="0"/>
              <a:t>Taschenrechner und Formelsammlung sind </a:t>
            </a:r>
            <a:r>
              <a:rPr lang="de-DE" u="sng" dirty="0"/>
              <a:t>nicht</a:t>
            </a:r>
            <a:r>
              <a:rPr lang="de-DE" dirty="0"/>
              <a:t> erlaubt</a:t>
            </a:r>
          </a:p>
          <a:p>
            <a:r>
              <a:rPr lang="de-DE" dirty="0"/>
              <a:t>Teil B</a:t>
            </a:r>
          </a:p>
          <a:p>
            <a:pPr lvl="1"/>
            <a:r>
              <a:rPr lang="de-DE" dirty="0"/>
              <a:t>Kompetenzen der 9. Klasse (90 Min.)</a:t>
            </a:r>
          </a:p>
          <a:p>
            <a:pPr lvl="1"/>
            <a:r>
              <a:rPr lang="de-DE" dirty="0"/>
              <a:t>Schule wählt eine von zwei Aufgabengruppen aus</a:t>
            </a:r>
          </a:p>
          <a:p>
            <a:pPr lvl="1"/>
            <a:r>
              <a:rPr lang="de-DE" dirty="0"/>
              <a:t>Grafiktaschenrechner sind </a:t>
            </a:r>
            <a:r>
              <a:rPr lang="de-DE" u="sng" dirty="0"/>
              <a:t>nicht</a:t>
            </a:r>
            <a:r>
              <a:rPr lang="de-DE" dirty="0"/>
              <a:t> erlaubt, andere TR und Formelsammlung sind erlaubt</a:t>
            </a:r>
          </a:p>
        </p:txBody>
      </p:sp>
      <p:sp>
        <p:nvSpPr>
          <p:cNvPr id="5" name="Pfeil nach rechts 4">
            <a:hlinkClick r:id="rId4" action="ppaction://hlinksldjump"/>
          </p:cNvPr>
          <p:cNvSpPr/>
          <p:nvPr/>
        </p:nvSpPr>
        <p:spPr>
          <a:xfrm>
            <a:off x="2357422" y="364331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>
            <a:hlinkClick r:id="rId5" action="ppaction://hlinksldjump"/>
          </p:cNvPr>
          <p:cNvSpPr/>
          <p:nvPr/>
        </p:nvSpPr>
        <p:spPr>
          <a:xfrm>
            <a:off x="5220072" y="580526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Weitere 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ym typeface="Symbol"/>
              </a:rPr>
              <a:t>Weitere Informationen zu den Fächern</a:t>
            </a:r>
          </a:p>
          <a:p>
            <a:r>
              <a:rPr lang="de-DE" dirty="0">
                <a:sym typeface="Symbol"/>
              </a:rPr>
              <a:t>GPG (schunk@mittelschule-suro.de)</a:t>
            </a:r>
          </a:p>
          <a:p>
            <a:r>
              <a:rPr lang="de-DE" dirty="0">
                <a:sym typeface="Symbol"/>
              </a:rPr>
              <a:t>NT (lippert@mittelschule-suro.de)</a:t>
            </a:r>
          </a:p>
          <a:p>
            <a:r>
              <a:rPr lang="de-DE" dirty="0">
                <a:sym typeface="Symbol"/>
              </a:rPr>
              <a:t>Kunst (greissinger@mittelschule-suro.de)</a:t>
            </a:r>
          </a:p>
          <a:p>
            <a:r>
              <a:rPr lang="de-DE" dirty="0">
                <a:sym typeface="Symbol"/>
              </a:rPr>
              <a:t>Musik (muehldorfer@mittelschule-suro.de)</a:t>
            </a:r>
          </a:p>
          <a:p>
            <a:r>
              <a:rPr lang="de-DE" dirty="0">
                <a:sym typeface="Symbol"/>
              </a:rPr>
              <a:t>Sport (schmidt@mittelschule-suro.de)</a:t>
            </a:r>
          </a:p>
          <a:p>
            <a:r>
              <a:rPr lang="de-DE" dirty="0">
                <a:sym typeface="Symbol"/>
              </a:rPr>
              <a:t>Informatik (knahn@mittelschule-suro.de)</a:t>
            </a:r>
          </a:p>
          <a:p>
            <a:pPr marL="0" indent="0">
              <a:buNone/>
            </a:pPr>
            <a:r>
              <a:rPr lang="de-DE" dirty="0">
                <a:sym typeface="Symbol"/>
              </a:rPr>
              <a:t>finden Sie auf </a:t>
            </a:r>
            <a:r>
              <a:rPr lang="de-DE" dirty="0">
                <a:sym typeface="Symbol"/>
                <a:hlinkClick r:id="rId4"/>
              </a:rPr>
              <a:t>www.mittelschule-suro.de</a:t>
            </a:r>
            <a:endParaRPr lang="de-DE" dirty="0">
              <a:sym typeface="Symbol"/>
            </a:endParaRP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→ Abschlüsse → Quali → Infos</a:t>
            </a:r>
            <a:endParaRPr lang="de-DE" dirty="0">
              <a:sym typeface="Symbo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Wichtig!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>
                <a:sym typeface="Symbol"/>
              </a:rPr>
              <a:t>Gültiger Personalausweis</a:t>
            </a:r>
          </a:p>
          <a:p>
            <a:r>
              <a:rPr lang="de-DE" dirty="0">
                <a:sym typeface="Symbol"/>
              </a:rPr>
              <a:t>Bitte abmelden, falls man die Prüfung doch nicht ablegen will.</a:t>
            </a:r>
          </a:p>
        </p:txBody>
      </p:sp>
    </p:spTree>
    <p:extLst>
      <p:ext uri="{BB962C8B-B14F-4D97-AF65-F5344CB8AC3E}">
        <p14:creationId xmlns:p14="http://schemas.microsoft.com/office/powerpoint/2010/main" val="1096309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78893" y="485776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Harald Röbl</a:t>
            </a:r>
          </a:p>
        </p:txBody>
      </p:sp>
      <p:pic>
        <p:nvPicPr>
          <p:cNvPr id="9" name="Inhaltsplatzhalter 8" descr="Krötensee-MS frei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96047" y="2924944"/>
            <a:ext cx="2751907" cy="1941981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Deutsch: Teil A Zuhören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62FD5B-AFE5-3F6C-E942-6A4790A0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15" y="1847088"/>
            <a:ext cx="5964969" cy="477104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Deutsch: Teil A Zuhören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E8B18E-3C42-D78B-F034-B09B0E55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37275"/>
            <a:ext cx="4752528" cy="5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Deutsch: Teil A Zuhören</a:t>
            </a:r>
          </a:p>
        </p:txBody>
      </p:sp>
      <p:sp>
        <p:nvSpPr>
          <p:cNvPr id="6" name="Pfeil nach links 5">
            <a:hlinkClick r:id="rId3" action="ppaction://hlinksldjump"/>
            <a:extLst>
              <a:ext uri="{FF2B5EF4-FFF2-40B4-BE49-F238E27FC236}">
                <a16:creationId xmlns:a16="http://schemas.microsoft.com/office/drawing/2014/main" id="{74345FA6-4F0D-452F-9BA4-3DFA8D58A022}"/>
              </a:ext>
            </a:extLst>
          </p:cNvPr>
          <p:cNvSpPr/>
          <p:nvPr/>
        </p:nvSpPr>
        <p:spPr>
          <a:xfrm>
            <a:off x="8143900" y="6309320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ABCCAC-E5AD-F97C-25D8-39128891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5" y="1891894"/>
            <a:ext cx="6950710" cy="43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Deutsch: Teil B Sprachgebrauch</a:t>
            </a:r>
            <a:br>
              <a:rPr lang="de-DE" dirty="0"/>
            </a:br>
            <a:r>
              <a:rPr lang="de-DE" sz="4000" dirty="0"/>
              <a:t>Sprachbetrachtung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EFA2BA-9B03-3036-5F37-E9BE7D65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88" y="2348880"/>
            <a:ext cx="6939824" cy="34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Deutsch: Teil B Sprachgebrauch</a:t>
            </a:r>
            <a:br>
              <a:rPr lang="de-DE" dirty="0"/>
            </a:br>
            <a:r>
              <a:rPr lang="de-DE" sz="4000" dirty="0"/>
              <a:t>Sprachbetrachtung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3C00B2-194C-A6AA-2ED8-67EE3F02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04" y="2264198"/>
            <a:ext cx="6302993" cy="23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Deutsch: Teil B Sprachgebrauch</a:t>
            </a:r>
            <a:br>
              <a:rPr lang="de-DE" dirty="0"/>
            </a:br>
            <a:r>
              <a:rPr lang="de-DE" sz="4000" dirty="0"/>
              <a:t>Rechtschreiben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B30624-37F5-61FE-1C78-B18401FE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54" y="2209768"/>
            <a:ext cx="6264892" cy="24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3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Deutsch: Teil B Sprachgebrauch</a:t>
            </a:r>
            <a:br>
              <a:rPr lang="de-DE" dirty="0"/>
            </a:br>
            <a:r>
              <a:rPr lang="de-DE" sz="4000" dirty="0"/>
              <a:t>Rechtschreiben</a:t>
            </a:r>
            <a:endParaRPr lang="de-DE" dirty="0"/>
          </a:p>
        </p:txBody>
      </p:sp>
      <p:sp>
        <p:nvSpPr>
          <p:cNvPr id="6" name="Pfeil nach links 5">
            <a:hlinkClick r:id="rId3" action="ppaction://hlinksldjump"/>
            <a:extLst>
              <a:ext uri="{FF2B5EF4-FFF2-40B4-BE49-F238E27FC236}">
                <a16:creationId xmlns:a16="http://schemas.microsoft.com/office/drawing/2014/main" id="{74345FA6-4F0D-452F-9BA4-3DFA8D58A022}"/>
              </a:ext>
            </a:extLst>
          </p:cNvPr>
          <p:cNvSpPr/>
          <p:nvPr/>
        </p:nvSpPr>
        <p:spPr>
          <a:xfrm>
            <a:off x="8143900" y="6309320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D7AEE3-293A-3435-C0CB-D08313D9F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03" y="2569006"/>
            <a:ext cx="6302993" cy="17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8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Deutsch: Teil C Lesen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3090DA-5B21-158E-C3FE-721370D7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27" y="2646040"/>
            <a:ext cx="5971945" cy="6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9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Deutsch: Teil C Lesen</a:t>
            </a:r>
          </a:p>
        </p:txBody>
      </p:sp>
      <p:sp>
        <p:nvSpPr>
          <p:cNvPr id="5" name="Pfeil nach links 5">
            <a:hlinkClick r:id="rId3" action="ppaction://hlinksldjump"/>
            <a:extLst>
              <a:ext uri="{FF2B5EF4-FFF2-40B4-BE49-F238E27FC236}">
                <a16:creationId xmlns:a16="http://schemas.microsoft.com/office/drawing/2014/main" id="{3A3FD452-7831-48B8-8EA6-76E5FCB44037}"/>
              </a:ext>
            </a:extLst>
          </p:cNvPr>
          <p:cNvSpPr/>
          <p:nvPr/>
        </p:nvSpPr>
        <p:spPr>
          <a:xfrm>
            <a:off x="8143900" y="6309320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0841DA-9344-6B4C-220C-700109158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363" y="2708920"/>
            <a:ext cx="6085273" cy="10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Deutsch: Teil D Schreiben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9A5A76-E1B6-DCBD-7002-2024E413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78" y="1405299"/>
            <a:ext cx="4131244" cy="52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54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Deutsch: Teil D Schreiben</a:t>
            </a:r>
          </a:p>
        </p:txBody>
      </p:sp>
      <p:sp>
        <p:nvSpPr>
          <p:cNvPr id="5" name="Pfeil nach links 5">
            <a:hlinkClick r:id="rId3" action="ppaction://hlinksldjump"/>
            <a:extLst>
              <a:ext uri="{FF2B5EF4-FFF2-40B4-BE49-F238E27FC236}">
                <a16:creationId xmlns:a16="http://schemas.microsoft.com/office/drawing/2014/main" id="{3A3FD452-7831-48B8-8EA6-76E5FCB44037}"/>
              </a:ext>
            </a:extLst>
          </p:cNvPr>
          <p:cNvSpPr/>
          <p:nvPr/>
        </p:nvSpPr>
        <p:spPr>
          <a:xfrm>
            <a:off x="8143900" y="6309320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DFE0F3-EF79-1DD8-A20E-77A449014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587" y="1418464"/>
            <a:ext cx="4308826" cy="50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05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Bericht</a:t>
            </a:r>
          </a:p>
        </p:txBody>
      </p:sp>
      <p:pic>
        <p:nvPicPr>
          <p:cNvPr id="7" name="Picture 3" descr="8F4AEC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2180" r="10713" b="7191"/>
          <a:stretch>
            <a:fillRect/>
          </a:stretch>
        </p:blipFill>
        <p:spPr bwMode="auto">
          <a:xfrm>
            <a:off x="3120659" y="2492896"/>
            <a:ext cx="2902683" cy="40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2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Karikatur</a:t>
            </a:r>
          </a:p>
        </p:txBody>
      </p:sp>
      <p:pic>
        <p:nvPicPr>
          <p:cNvPr id="8" name="Picture 2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44" y="2535836"/>
            <a:ext cx="539831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55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Diagramm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60" y="2429599"/>
            <a:ext cx="3744480" cy="42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47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Teil A Zuhören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88C5DC-6A95-E4B1-E783-E7D24A2B6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39" y="1847088"/>
            <a:ext cx="388552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37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Sprachbetrachtung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7FD1E8-16D0-3596-C4E8-9F06A79F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64" y="2506411"/>
            <a:ext cx="6009071" cy="1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/>
              <a:t>Prüfungsfächer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Pflichtfächer</a:t>
            </a:r>
          </a:p>
          <a:p>
            <a:pPr lvl="1"/>
            <a:r>
              <a:rPr lang="de-DE" dirty="0"/>
              <a:t>Deutsch</a:t>
            </a:r>
          </a:p>
          <a:p>
            <a:pPr lvl="1"/>
            <a:r>
              <a:rPr lang="de-DE" dirty="0"/>
              <a:t>Mathematik</a:t>
            </a:r>
          </a:p>
          <a:p>
            <a:endParaRPr lang="de-DE" dirty="0"/>
          </a:p>
          <a:p>
            <a:r>
              <a:rPr lang="de-DE" dirty="0"/>
              <a:t>Wahlfächer</a:t>
            </a:r>
          </a:p>
          <a:p>
            <a:pPr lvl="1"/>
            <a:r>
              <a:rPr lang="de-DE" dirty="0"/>
              <a:t>Zwei Fächer aus Englisch, GPG, NT</a:t>
            </a:r>
          </a:p>
          <a:p>
            <a:pPr lvl="1"/>
            <a:r>
              <a:rPr lang="de-DE" dirty="0"/>
              <a:t>Ein Fach aus Kunst, Sport, Religion ev., Religion kath., Ethik, Informatik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Rechtschreiben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CB73B9-58FC-2065-B18B-740EB85A8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97" y="2038261"/>
            <a:ext cx="6254006" cy="40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0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DaZ: Lesen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E7BBAA-B1BD-4C11-D51E-597EBBD15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168" y="1847088"/>
            <a:ext cx="5269665" cy="47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DaZ: Schreiben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EB4605-9E0D-5CDD-688F-C81EB9F6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84784"/>
            <a:ext cx="4320480" cy="51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DaZ: Schreiben</a:t>
            </a:r>
          </a:p>
        </p:txBody>
      </p:sp>
      <p:sp>
        <p:nvSpPr>
          <p:cNvPr id="6" name="Pfeil nach links 5">
            <a:hlinkClick r:id="rId3" action="ppaction://hlinksldjump"/>
          </p:cNvPr>
          <p:cNvSpPr/>
          <p:nvPr/>
        </p:nvSpPr>
        <p:spPr>
          <a:xfrm>
            <a:off x="8143900" y="6357958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E092AF-7197-E818-44B5-89190338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09" y="1340768"/>
            <a:ext cx="442738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 Teil 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3AFB83-4F55-F06C-0E60-F205AA3CD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39" y="2054642"/>
            <a:ext cx="6825521" cy="27487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 Teil 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7224EA-BD7B-26FA-87D2-1C01C41D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6" y="2204864"/>
            <a:ext cx="6836407" cy="33528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 Teil A</a:t>
            </a:r>
          </a:p>
        </p:txBody>
      </p:sp>
      <p:sp>
        <p:nvSpPr>
          <p:cNvPr id="7" name="Pfeil nach links 6">
            <a:hlinkClick r:id="rId3" action="ppaction://hlinksldjump"/>
          </p:cNvPr>
          <p:cNvSpPr/>
          <p:nvPr/>
        </p:nvSpPr>
        <p:spPr>
          <a:xfrm>
            <a:off x="8462142" y="6143644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7400CC-DE93-F871-1F96-E6D419E9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423" y="2204864"/>
            <a:ext cx="5285153" cy="271061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 Teil 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D69A31-8CC2-B362-98B8-706D6F947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40" y="2797612"/>
            <a:ext cx="3989719" cy="12627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Mathematik Teil 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8F979C-D042-94C6-594B-027B0B9D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81" y="1772816"/>
            <a:ext cx="3731439" cy="48664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9775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Mathematik Teil 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BB6DE1-2B5B-4E3B-77DA-2FDF91A3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630060"/>
            <a:ext cx="3439986" cy="49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/>
              <a:t>Wertigkeit der Fächer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17861"/>
              </p:ext>
            </p:extLst>
          </p:nvPr>
        </p:nvGraphicFramePr>
        <p:xfrm>
          <a:off x="457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Jahresnote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Prüfungsnote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GPG oder 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Wahlfach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Mathematik Teil B</a:t>
            </a:r>
          </a:p>
        </p:txBody>
      </p:sp>
      <p:sp>
        <p:nvSpPr>
          <p:cNvPr id="7" name="Pfeil nach links 6">
            <a:hlinkClick r:id="rId3" action="ppaction://hlinksldjump"/>
          </p:cNvPr>
          <p:cNvSpPr/>
          <p:nvPr/>
        </p:nvSpPr>
        <p:spPr>
          <a:xfrm>
            <a:off x="8102102" y="6143644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9553B3-1FEA-0A5A-FD14-3821CA09E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90" y="1517829"/>
            <a:ext cx="4696821" cy="511256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de-DE" dirty="0"/>
              <a:t>Berechnungsbeispiel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73141"/>
              </p:ext>
            </p:extLst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Prüfungsnote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Notenpunkte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 + 3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00034" y="535782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Ist die Summe kleiner oder gleich 27, ist der Quali bestanden.</a:t>
            </a:r>
          </a:p>
          <a:p>
            <a:r>
              <a:rPr lang="de-DE" sz="2400" dirty="0"/>
              <a:t>Notendurchschnitt: 22 : 9 = 2,4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Deutsch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/>
              <a:t>Termin: Dienstag, 25. Juni 2024, 8:30 – 11:45</a:t>
            </a:r>
          </a:p>
          <a:p>
            <a:pPr>
              <a:spcBef>
                <a:spcPts val="1200"/>
              </a:spcBef>
            </a:pPr>
            <a:r>
              <a:rPr lang="de-DE" dirty="0"/>
              <a:t>Teil A Zuhören</a:t>
            </a:r>
          </a:p>
          <a:p>
            <a:pPr marL="358775" lvl="1" indent="0">
              <a:buNone/>
            </a:pPr>
            <a:r>
              <a:rPr lang="de-DE" sz="2200" dirty="0"/>
              <a:t>Aufgaben zu verschieden Hörtexten</a:t>
            </a:r>
          </a:p>
          <a:p>
            <a:pPr marL="335915" indent="-342900">
              <a:spcBef>
                <a:spcPts val="1200"/>
              </a:spcBef>
            </a:pPr>
            <a:r>
              <a:rPr lang="de-DE" dirty="0"/>
              <a:t>Teil B Sprachgebrauch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/>
              <a:t>Sprachbetrachtung/Rechtschreiben</a:t>
            </a:r>
            <a:r>
              <a:rPr lang="de-DE" dirty="0"/>
              <a:t> </a:t>
            </a:r>
            <a:r>
              <a:rPr lang="de-DE" sz="2200" dirty="0"/>
              <a:t>Rechtschreibstrategien, Zeichensetzung, fremden Text korrigieren und Wörter richtig schreiben, Zeitformen, direkte/indirekte Rede, Fachbegriffe</a:t>
            </a:r>
          </a:p>
        </p:txBody>
      </p:sp>
      <p:sp>
        <p:nvSpPr>
          <p:cNvPr id="5" name="Pfeil nach rechts 4">
            <a:hlinkClick r:id="rId4" action="ppaction://hlinksldjump"/>
          </p:cNvPr>
          <p:cNvSpPr/>
          <p:nvPr/>
        </p:nvSpPr>
        <p:spPr>
          <a:xfrm>
            <a:off x="8100392" y="450912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rechts 4">
            <a:hlinkClick r:id="rId5" action="ppaction://hlinksldjump"/>
            <a:extLst>
              <a:ext uri="{FF2B5EF4-FFF2-40B4-BE49-F238E27FC236}">
                <a16:creationId xmlns:a16="http://schemas.microsoft.com/office/drawing/2014/main" id="{BE3A6367-8606-4077-8476-3629B5887A42}"/>
              </a:ext>
            </a:extLst>
          </p:cNvPr>
          <p:cNvSpPr/>
          <p:nvPr/>
        </p:nvSpPr>
        <p:spPr>
          <a:xfrm>
            <a:off x="5292080" y="292494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Deutsch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/>
              <a:t>Termin: Montag, 25. Juni 2024, 8:30 – 11:45</a:t>
            </a:r>
          </a:p>
          <a:p>
            <a:pPr marL="266700" indent="-266700">
              <a:spcBef>
                <a:spcPts val="1200"/>
              </a:spcBef>
            </a:pPr>
            <a:r>
              <a:rPr lang="de-DE" dirty="0"/>
              <a:t>Teil C Lesen</a:t>
            </a:r>
          </a:p>
          <a:p>
            <a:pPr marL="365760" lvl="1" indent="-6985">
              <a:buNone/>
            </a:pPr>
            <a:r>
              <a:rPr lang="de-DE" dirty="0"/>
              <a:t>Text mit Graphiken, Schaubildern oder Karikaturen mit entsprechenden Arbeitsaufträgen</a:t>
            </a:r>
          </a:p>
          <a:p>
            <a:pPr marL="274638" indent="-282575"/>
            <a:r>
              <a:rPr lang="de-DE" dirty="0"/>
              <a:t>Teil D Schreiben</a:t>
            </a:r>
          </a:p>
          <a:p>
            <a:pPr marL="365760" lvl="1" indent="-635">
              <a:buNone/>
            </a:pPr>
            <a:r>
              <a:rPr lang="de-DE" dirty="0"/>
              <a:t>Prüfling wählt eine von zwei Aufgabengruppen aus und bearbeitet die Arbeitsaufträge</a:t>
            </a:r>
          </a:p>
          <a:p>
            <a:r>
              <a:rPr lang="de-DE" sz="2400" dirty="0"/>
              <a:t>Die Verwendung eines rechtschriftlichen Wörterbuchs ist während der gesamten Prüfung erlaubt. Elektronische Wörterbücher sind ausgeschlossen.</a:t>
            </a:r>
            <a:r>
              <a:rPr lang="de-DE" dirty="0"/>
              <a:t> </a:t>
            </a:r>
          </a:p>
        </p:txBody>
      </p:sp>
      <p:sp>
        <p:nvSpPr>
          <p:cNvPr id="5" name="Pfeil nach rechts 4">
            <a:hlinkClick r:id="rId4" action="ppaction://hlinksldjump"/>
          </p:cNvPr>
          <p:cNvSpPr/>
          <p:nvPr/>
        </p:nvSpPr>
        <p:spPr>
          <a:xfrm>
            <a:off x="4860032" y="4581128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rechts 4">
            <a:hlinkClick r:id="rId5" action="ppaction://hlinksldjump"/>
            <a:extLst>
              <a:ext uri="{FF2B5EF4-FFF2-40B4-BE49-F238E27FC236}">
                <a16:creationId xmlns:a16="http://schemas.microsoft.com/office/drawing/2014/main" id="{BE3A6367-8606-4077-8476-3629B5887A42}"/>
              </a:ext>
            </a:extLst>
          </p:cNvPr>
          <p:cNvSpPr/>
          <p:nvPr/>
        </p:nvSpPr>
        <p:spPr>
          <a:xfrm>
            <a:off x="5368249" y="328498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7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Deutsch als Zweitsprache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de-DE" dirty="0"/>
              <a:t>Mündliche Prüfung</a:t>
            </a:r>
          </a:p>
          <a:p>
            <a:pPr lvl="1"/>
            <a:r>
              <a:rPr lang="de-DE" dirty="0"/>
              <a:t>Termin: Montag, 15. Mai 2023, ab 08:00 Uhr nach Einteilung</a:t>
            </a:r>
          </a:p>
          <a:p>
            <a:pPr lvl="1"/>
            <a:r>
              <a:rPr lang="de-DE" dirty="0"/>
              <a:t>Einführungsgespräch</a:t>
            </a:r>
          </a:p>
          <a:p>
            <a:pPr lvl="1"/>
            <a:r>
              <a:rPr lang="de-DE" dirty="0"/>
              <a:t>Vorbereitetes Kurzreferat</a:t>
            </a:r>
          </a:p>
          <a:p>
            <a:pPr lvl="1"/>
            <a:r>
              <a:rPr lang="de-DE" dirty="0"/>
              <a:t>Gespräch über das Kurzreferat</a:t>
            </a:r>
          </a:p>
          <a:p>
            <a:pPr lvl="1"/>
            <a:r>
              <a:rPr lang="de-DE" dirty="0"/>
              <a:t>Impulsgesteuertes Sprechen</a:t>
            </a:r>
          </a:p>
          <a:p>
            <a:pPr lvl="1"/>
            <a:r>
              <a:rPr lang="de-DE" dirty="0"/>
              <a:t>Hörverstehen </a:t>
            </a:r>
          </a:p>
        </p:txBody>
      </p:sp>
      <p:sp>
        <p:nvSpPr>
          <p:cNvPr id="6" name="Pfeil nach rechts 5">
            <a:hlinkClick r:id="rId4" action="ppaction://hlinksldjump"/>
          </p:cNvPr>
          <p:cNvSpPr/>
          <p:nvPr/>
        </p:nvSpPr>
        <p:spPr>
          <a:xfrm>
            <a:off x="8244408" y="617928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31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de-DE" dirty="0"/>
              <a:t>Deutsch als Zweitsprache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Schriftliche Prüfung</a:t>
            </a:r>
          </a:p>
          <a:p>
            <a:pPr lvl="1"/>
            <a:r>
              <a:rPr lang="de-DE" dirty="0"/>
              <a:t>Termin: Dienstag, 27. Juni 2023, 08:30 – 11:25 Uhr</a:t>
            </a:r>
          </a:p>
          <a:p>
            <a:pPr lvl="1"/>
            <a:r>
              <a:rPr lang="de-DE" dirty="0"/>
              <a:t>Dieselben Hör- und Lesetexte wie im Quali Deutsch</a:t>
            </a:r>
          </a:p>
          <a:p>
            <a:pPr lvl="1"/>
            <a:r>
              <a:rPr lang="de-DE" dirty="0"/>
              <a:t>Andere Arbeitsaufträge</a:t>
            </a:r>
          </a:p>
          <a:p>
            <a:pPr lvl="1"/>
            <a:r>
              <a:rPr lang="de-DE" dirty="0"/>
              <a:t>Teil A Zuhören</a:t>
            </a:r>
          </a:p>
          <a:p>
            <a:pPr lvl="1"/>
            <a:r>
              <a:rPr lang="de-DE" dirty="0"/>
              <a:t>Teil B Sprachgebrauch</a:t>
            </a:r>
          </a:p>
          <a:p>
            <a:pPr lvl="2"/>
            <a:r>
              <a:rPr lang="de-DE" dirty="0"/>
              <a:t>Sprachbetrachtung</a:t>
            </a:r>
          </a:p>
          <a:p>
            <a:pPr lvl="2"/>
            <a:r>
              <a:rPr lang="de-DE" dirty="0"/>
              <a:t>Rechtschreiben</a:t>
            </a:r>
          </a:p>
          <a:p>
            <a:pPr lvl="1"/>
            <a:r>
              <a:rPr lang="de-DE" dirty="0"/>
              <a:t>Teil C Lesen</a:t>
            </a:r>
          </a:p>
          <a:p>
            <a:pPr lvl="1"/>
            <a:r>
              <a:rPr lang="de-DE" dirty="0"/>
              <a:t>Teil D Schreiben</a:t>
            </a:r>
          </a:p>
          <a:p>
            <a:pPr lvl="1"/>
            <a:r>
              <a:rPr lang="de-DE" dirty="0"/>
              <a:t>Ein Wörterbuch – auch zweisprachig – in Printform ist erlaubt.</a:t>
            </a:r>
          </a:p>
        </p:txBody>
      </p:sp>
      <p:sp>
        <p:nvSpPr>
          <p:cNvPr id="6" name="Pfeil nach rechts 5">
            <a:hlinkClick r:id="rId4" action="ppaction://hlinksldjump"/>
          </p:cNvPr>
          <p:cNvSpPr/>
          <p:nvPr/>
        </p:nvSpPr>
        <p:spPr>
          <a:xfrm>
            <a:off x="3059832" y="335756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Pfeil nach rechts 4">
            <a:hlinkClick r:id="rId5" action="ppaction://hlinksldjump"/>
          </p:cNvPr>
          <p:cNvSpPr/>
          <p:nvPr/>
        </p:nvSpPr>
        <p:spPr>
          <a:xfrm>
            <a:off x="3491880" y="407707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rechts 6">
            <a:hlinkClick r:id="rId6" action="ppaction://hlinksldjump"/>
          </p:cNvPr>
          <p:cNvSpPr/>
          <p:nvPr/>
        </p:nvSpPr>
        <p:spPr>
          <a:xfrm>
            <a:off x="2699792" y="472514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 nach rechts 4">
            <a:hlinkClick r:id="rId7" action="ppaction://hlinksldjump"/>
            <a:extLst>
              <a:ext uri="{FF2B5EF4-FFF2-40B4-BE49-F238E27FC236}">
                <a16:creationId xmlns:a16="http://schemas.microsoft.com/office/drawing/2014/main" id="{9F53F9E2-CE9B-4F17-9AF5-3D656A3081DE}"/>
              </a:ext>
            </a:extLst>
          </p:cNvPr>
          <p:cNvSpPr/>
          <p:nvPr/>
        </p:nvSpPr>
        <p:spPr>
          <a:xfrm>
            <a:off x="3140123" y="4365104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Pfeil nach rechts 6">
            <a:hlinkClick r:id="rId8" action="ppaction://hlinksldjump"/>
            <a:extLst>
              <a:ext uri="{FF2B5EF4-FFF2-40B4-BE49-F238E27FC236}">
                <a16:creationId xmlns:a16="http://schemas.microsoft.com/office/drawing/2014/main" id="{D2FFF744-EC40-4B5D-8749-3A7ECD1A52F6}"/>
              </a:ext>
            </a:extLst>
          </p:cNvPr>
          <p:cNvSpPr/>
          <p:nvPr/>
        </p:nvSpPr>
        <p:spPr>
          <a:xfrm>
            <a:off x="3220616" y="5099486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59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Bildschirmpräsentation (4:3)</PresentationFormat>
  <Paragraphs>157</Paragraphs>
  <Slides>40</Slides>
  <Notes>13</Notes>
  <HiddenSlides>11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Calibri</vt:lpstr>
      <vt:lpstr>Constantia</vt:lpstr>
      <vt:lpstr>Symbol</vt:lpstr>
      <vt:lpstr>Times New Roman</vt:lpstr>
      <vt:lpstr>Wingdings 2</vt:lpstr>
      <vt:lpstr>Hyperion</vt:lpstr>
      <vt:lpstr>Krötensee-Mittelschule Quali 2024</vt:lpstr>
      <vt:lpstr>PowerPoint-Präsentation</vt:lpstr>
      <vt:lpstr>Prüfungsfächer</vt:lpstr>
      <vt:lpstr>Wertigkeit der Fächer</vt:lpstr>
      <vt:lpstr>Berechnungsbeispiel</vt:lpstr>
      <vt:lpstr>Deutsch</vt:lpstr>
      <vt:lpstr>Deutsch</vt:lpstr>
      <vt:lpstr>Deutsch als Zweitsprache</vt:lpstr>
      <vt:lpstr>Deutsch als Zweitsprache</vt:lpstr>
      <vt:lpstr>Mathematik</vt:lpstr>
      <vt:lpstr>Weitere Fächer</vt:lpstr>
      <vt:lpstr>Wichtig!</vt:lpstr>
      <vt:lpstr>Vielen Dank für Ihre Aufmerksamkeit</vt:lpstr>
      <vt:lpstr>Deutsch: Teil A Zuhören</vt:lpstr>
      <vt:lpstr>Deutsch: Teil A Zuhören</vt:lpstr>
      <vt:lpstr>Deutsch: Teil A Zuhören</vt:lpstr>
      <vt:lpstr>Deutsch: Teil B Sprachgebrauch Sprachbetrachtung</vt:lpstr>
      <vt:lpstr>Deutsch: Teil B Sprachgebrauch Sprachbetrachtung</vt:lpstr>
      <vt:lpstr>Deutsch: Teil B Sprachgebrauch Rechtschreiben</vt:lpstr>
      <vt:lpstr>Deutsch: Teil B Sprachgebrauch Rechtschreiben</vt:lpstr>
      <vt:lpstr>Deutsch: Teil C Lesen</vt:lpstr>
      <vt:lpstr>Deutsch: Teil C Lesen</vt:lpstr>
      <vt:lpstr>Deutsch: Teil D Schreiben</vt:lpstr>
      <vt:lpstr>Deutsch: Teil D Schreiben</vt:lpstr>
      <vt:lpstr>DaZ: Bericht</vt:lpstr>
      <vt:lpstr>DaZ: Karikatur</vt:lpstr>
      <vt:lpstr>DaZ: Diagramm</vt:lpstr>
      <vt:lpstr>DaZ: Teil A Zuhören</vt:lpstr>
      <vt:lpstr>DaZ: Sprachbetrachtung</vt:lpstr>
      <vt:lpstr>DaZ: Rechtschreiben</vt:lpstr>
      <vt:lpstr>DaZ: Lesen</vt:lpstr>
      <vt:lpstr>DaZ: Schreiben</vt:lpstr>
      <vt:lpstr>DaZ: Schreiben</vt:lpstr>
      <vt:lpstr>Mathematik Teil A</vt:lpstr>
      <vt:lpstr>Mathematik Teil A</vt:lpstr>
      <vt:lpstr>Mathematik Teil A</vt:lpstr>
      <vt:lpstr>Mathematik Teil B</vt:lpstr>
      <vt:lpstr>Mathematik Teil B</vt:lpstr>
      <vt:lpstr>Mathematik Teil B</vt:lpstr>
      <vt:lpstr>Mathematik Teil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 Info Externe</dc:title>
  <dc:creator>Harald Röbl</dc:creator>
  <cp:lastModifiedBy>Harald Röbl</cp:lastModifiedBy>
  <cp:revision>254</cp:revision>
  <dcterms:created xsi:type="dcterms:W3CDTF">2009-03-23T17:15:52Z</dcterms:created>
  <dcterms:modified xsi:type="dcterms:W3CDTF">2024-03-07T12:25:15Z</dcterms:modified>
</cp:coreProperties>
</file>